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256" r:id="rId3"/>
    <p:sldId id="266" r:id="rId5"/>
    <p:sldId id="531" r:id="rId6"/>
    <p:sldId id="551" r:id="rId7"/>
    <p:sldId id="552" r:id="rId8"/>
    <p:sldId id="532" r:id="rId9"/>
    <p:sldId id="553" r:id="rId10"/>
    <p:sldId id="533" r:id="rId11"/>
    <p:sldId id="554" r:id="rId12"/>
    <p:sldId id="555" r:id="rId13"/>
    <p:sldId id="536" r:id="rId14"/>
    <p:sldId id="537" r:id="rId15"/>
    <p:sldId id="538" r:id="rId16"/>
    <p:sldId id="539" r:id="rId17"/>
    <p:sldId id="540" r:id="rId18"/>
    <p:sldId id="556" r:id="rId19"/>
    <p:sldId id="542" r:id="rId20"/>
    <p:sldId id="557" r:id="rId21"/>
    <p:sldId id="558" r:id="rId22"/>
    <p:sldId id="543" r:id="rId23"/>
    <p:sldId id="544" r:id="rId24"/>
    <p:sldId id="546" r:id="rId25"/>
    <p:sldId id="559" r:id="rId26"/>
    <p:sldId id="560" r:id="rId27"/>
    <p:sldId id="547" r:id="rId28"/>
    <p:sldId id="548" r:id="rId29"/>
    <p:sldId id="561" r:id="rId30"/>
    <p:sldId id="562" r:id="rId31"/>
    <p:sldId id="563" r:id="rId32"/>
    <p:sldId id="564" r:id="rId33"/>
    <p:sldId id="549" r:id="rId34"/>
    <p:sldId id="364" r:id="rId35"/>
  </p:sldIdLst>
  <p:sldSz cx="9144000" cy="5719445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33"/>
    <a:srgbClr val="CCCC00"/>
    <a:srgbClr val="CCECFF"/>
    <a:srgbClr val="1D41D5"/>
    <a:srgbClr val="FF6600"/>
    <a:srgbClr val="568424"/>
    <a:srgbClr val="99CCFF"/>
    <a:srgbClr val="FF9900"/>
    <a:srgbClr val="008080"/>
    <a:srgbClr val="5F9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25" autoAdjust="0"/>
    <p:restoredTop sz="84007" autoAdjust="0"/>
  </p:normalViewPr>
  <p:slideViewPr>
    <p:cSldViewPr>
      <p:cViewPr varScale="1">
        <p:scale>
          <a:sx n="88" d="100"/>
          <a:sy n="88" d="100"/>
        </p:scale>
        <p:origin x="1066" y="67"/>
      </p:cViewPr>
      <p:guideLst>
        <p:guide orient="horz" pos="183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812" y="-102"/>
      </p:cViewPr>
      <p:guideLst>
        <p:guide orient="horz" pos="2929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9EBF045-6A40-41FB-8218-DF5B9FFE601D}" type="datetimeFigureOut">
              <a:rPr lang="zh-CN" altLang="en-US"/>
            </a:fld>
            <a:endParaRPr lang="en-US" altLang="zh-CN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22D72E6-3BBD-486C-8793-26C87F40582A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BAA4A9C-7CA2-4705-8B8D-F3C0E91F64F4}" type="datetimeFigureOut">
              <a:rPr lang="zh-CN" altLang="en-US"/>
            </a:fld>
            <a:endParaRPr lang="en-US" altLang="zh-CN"/>
          </a:p>
        </p:txBody>
      </p:sp>
      <p:sp>
        <p:nvSpPr>
          <p:cNvPr id="972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390" y="685800"/>
            <a:ext cx="5481221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4548B4C-CF44-4AEF-BAEE-C2A8AE0C7C44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830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E370E61-CC41-4DC9-B7CA-38A6F5FD2AC8}" type="datetime1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7"/>
          <p:cNvSpPr>
            <a:spLocks noChangeShapeType="1"/>
          </p:cNvSpPr>
          <p:nvPr userDrawn="1"/>
        </p:nvSpPr>
        <p:spPr bwMode="auto">
          <a:xfrm>
            <a:off x="0" y="2161040"/>
            <a:ext cx="9144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</a:ln>
          <a:effectLst/>
        </p:spPr>
        <p:txBody>
          <a:bodyPr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5" name="Rectangle 33"/>
          <p:cNvSpPr>
            <a:spLocks noChangeArrowheads="1"/>
          </p:cNvSpPr>
          <p:nvPr userDrawn="1"/>
        </p:nvSpPr>
        <p:spPr bwMode="auto">
          <a:xfrm>
            <a:off x="0" y="508480"/>
            <a:ext cx="9144000" cy="9534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6" name="Line 34"/>
          <p:cNvSpPr>
            <a:spLocks noChangeShapeType="1"/>
          </p:cNvSpPr>
          <p:nvPr userDrawn="1"/>
        </p:nvSpPr>
        <p:spPr bwMode="auto">
          <a:xfrm>
            <a:off x="0" y="2161040"/>
            <a:ext cx="9144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</a:ln>
          <a:effectLst/>
        </p:spPr>
        <p:txBody>
          <a:bodyPr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7" name="Rectangle 29"/>
          <p:cNvSpPr>
            <a:spLocks noChangeArrowheads="1"/>
          </p:cNvSpPr>
          <p:nvPr userDrawn="1"/>
        </p:nvSpPr>
        <p:spPr bwMode="gray">
          <a:xfrm>
            <a:off x="0" y="1461880"/>
            <a:ext cx="9142413" cy="1207640"/>
          </a:xfrm>
          <a:prstGeom prst="rect">
            <a:avLst/>
          </a:prstGeom>
          <a:gradFill rotWithShape="1">
            <a:gsLst>
              <a:gs pos="0">
                <a:srgbClr val="81CFEB">
                  <a:alpha val="19000"/>
                </a:srgbClr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Text Box 45"/>
          <p:cNvSpPr txBox="1">
            <a:spLocks noChangeArrowheads="1"/>
          </p:cNvSpPr>
          <p:nvPr userDrawn="1"/>
        </p:nvSpPr>
        <p:spPr bwMode="auto">
          <a:xfrm>
            <a:off x="2590800" y="4131400"/>
            <a:ext cx="3124200" cy="10668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9" name="Rectangle 22"/>
          <p:cNvSpPr>
            <a:spLocks noChangeArrowheads="1"/>
          </p:cNvSpPr>
          <p:nvPr userDrawn="1"/>
        </p:nvSpPr>
        <p:spPr bwMode="gray">
          <a:xfrm>
            <a:off x="0" y="382440"/>
            <a:ext cx="9144000" cy="1461880"/>
          </a:xfrm>
          <a:prstGeom prst="rect">
            <a:avLst/>
          </a:prstGeom>
          <a:gradFill rotWithShape="1">
            <a:gsLst>
              <a:gs pos="0">
                <a:srgbClr val="3191D3"/>
              </a:gs>
              <a:gs pos="100000">
                <a:srgbClr val="3191D3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 dirty="0"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02235" y="1221970"/>
            <a:ext cx="8686800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</a:t>
            </a: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数据分析基础教程</a:t>
            </a:r>
            <a:endParaRPr lang="zh-CN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Rectangle 29"/>
          <p:cNvSpPr>
            <a:spLocks noChangeArrowheads="1"/>
          </p:cNvSpPr>
          <p:nvPr userDrawn="1"/>
        </p:nvSpPr>
        <p:spPr bwMode="gray">
          <a:xfrm>
            <a:off x="0" y="1905"/>
            <a:ext cx="9142730" cy="1094740"/>
          </a:xfrm>
          <a:prstGeom prst="rect">
            <a:avLst/>
          </a:prstGeom>
          <a:gradFill rotWithShape="1">
            <a:gsLst>
              <a:gs pos="0">
                <a:srgbClr val="81CFEB">
                  <a:alpha val="19000"/>
                </a:srgbClr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85" y="1858010"/>
            <a:ext cx="3204210" cy="3845560"/>
          </a:xfrm>
          <a:prstGeom prst="rect">
            <a:avLst/>
          </a:prstGeom>
        </p:spPr>
      </p:pic>
      <p:sp>
        <p:nvSpPr>
          <p:cNvPr id="21" name="TextBox 16"/>
          <p:cNvSpPr txBox="1"/>
          <p:nvPr userDrawn="1"/>
        </p:nvSpPr>
        <p:spPr>
          <a:xfrm>
            <a:off x="3439160" y="4399915"/>
            <a:ext cx="5349875" cy="5219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accent4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主讲  王斌会 教授</a:t>
            </a:r>
            <a:endParaRPr lang="zh-CN" altLang="en-US" sz="2800" b="1" dirty="0">
              <a:solidFill>
                <a:schemeClr val="accent4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2" name="TextBox 16"/>
          <p:cNvSpPr txBox="1"/>
          <p:nvPr userDrawn="1"/>
        </p:nvSpPr>
        <p:spPr>
          <a:xfrm>
            <a:off x="7620" y="510540"/>
            <a:ext cx="4845685" cy="5219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56842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  <a:cs typeface="微软雅黑" panose="020B0503020204020204" charset="-122"/>
              </a:rPr>
              <a:t>数据科学与大数据技术系列之</a:t>
            </a:r>
            <a:endParaRPr lang="zh-CN" altLang="en-US" sz="2800" b="1" dirty="0">
              <a:solidFill>
                <a:srgbClr val="56842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隶书" panose="02010800040101010101" charset="-122"/>
              <a:ea typeface="华文隶书" panose="02010800040101010101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8401685" y="173355"/>
            <a:ext cx="730250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5657293-E556-4977-86D7-51B0CF2739A3}" type="slidenum">
              <a:rPr lang="zh-CN" altLang="en-US" sz="1050" smtClean="0"/>
            </a:fld>
            <a:endParaRPr lang="zh-CN" altLang="en-US" sz="1050" dirty="0"/>
          </a:p>
        </p:txBody>
      </p:sp>
      <p:sp>
        <p:nvSpPr>
          <p:cNvPr id="5" name="Line 26"/>
          <p:cNvSpPr>
            <a:spLocks noChangeShapeType="1"/>
          </p:cNvSpPr>
          <p:nvPr userDrawn="1"/>
        </p:nvSpPr>
        <p:spPr bwMode="auto">
          <a:xfrm flipV="1">
            <a:off x="838200" y="610870"/>
            <a:ext cx="4792980" cy="12065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zh-CN" altLang="en-US" sz="100">
              <a:ln>
                <a:solidFill>
                  <a:srgbClr val="0070C0"/>
                </a:solidFill>
              </a:ln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8338185" y="363855"/>
            <a:ext cx="84455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b="1">
                <a:solidFill>
                  <a:srgbClr val="CCFF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王   斌   会</a:t>
            </a:r>
            <a:endParaRPr lang="zh-CN" altLang="en-US" sz="1000" b="1">
              <a:solidFill>
                <a:srgbClr val="CCFF33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artplus_nature_naturalcity42_i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56425" y="2796640"/>
            <a:ext cx="1654175" cy="732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9" descr="artplus_nature_naturalcity42_b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95888" y="2583450"/>
            <a:ext cx="2971800" cy="4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artplus_nature_naturalcity42_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6873240" y="1483448"/>
            <a:ext cx="1546225" cy="1387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 descr="artplus_nature_naturalcity42_d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5626100" y="2387473"/>
            <a:ext cx="623888" cy="483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 userDrawn="1"/>
        </p:nvSpPr>
        <p:spPr>
          <a:xfrm>
            <a:off x="956022" y="2116920"/>
            <a:ext cx="4150995" cy="11988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smtClean="0">
                <a:solidFill>
                  <a:srgbClr val="00B0F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本章就讲到这里！</a:t>
            </a:r>
            <a:endParaRPr lang="en-US" altLang="zh-CN" sz="3600" b="1" cap="none" spc="0" smtClean="0">
              <a:solidFill>
                <a:srgbClr val="00B0F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  <a:p>
            <a:pPr algn="ctr"/>
            <a:r>
              <a:rPr lang="zh-CN" altLang="en-US" sz="3600" b="1" cap="none" spc="0" smtClean="0">
                <a:solidFill>
                  <a:srgbClr val="00B0F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欢迎大家继续学习</a:t>
            </a:r>
            <a:r>
              <a:rPr lang="en-US" altLang="zh-CN" sz="3600" b="1" cap="none" spc="0" smtClean="0">
                <a:solidFill>
                  <a:srgbClr val="00B0F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~</a:t>
            </a:r>
            <a:endParaRPr lang="en-US" altLang="zh-CN" sz="3600" b="1" cap="none" spc="0" smtClean="0">
              <a:ln w="22225">
                <a:solidFill>
                  <a:schemeClr val="accent2"/>
                </a:solidFill>
                <a:prstDash val="solid"/>
              </a:ln>
              <a:solidFill>
                <a:srgbClr val="00B0F0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1" name="TextBox 16"/>
          <p:cNvSpPr txBox="1"/>
          <p:nvPr userDrawn="1"/>
        </p:nvSpPr>
        <p:spPr>
          <a:xfrm>
            <a:off x="852805" y="3945255"/>
            <a:ext cx="4031615" cy="4603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王斌会 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2019.3.1</a:t>
            </a:r>
            <a:endParaRPr lang="en-US" altLang="zh-CN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407910" y="5103495"/>
            <a:ext cx="1687830" cy="54356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 33"/>
          <p:cNvSpPr>
            <a:spLocks noChangeArrowheads="1"/>
          </p:cNvSpPr>
          <p:nvPr userDrawn="1"/>
        </p:nvSpPr>
        <p:spPr bwMode="gray">
          <a:xfrm>
            <a:off x="838200" y="572040"/>
            <a:ext cx="8305800" cy="4639880"/>
          </a:xfrm>
          <a:prstGeom prst="rect">
            <a:avLst/>
          </a:prstGeom>
          <a:gradFill rotWithShape="1">
            <a:gsLst>
              <a:gs pos="0">
                <a:srgbClr val="81CFEB">
                  <a:alpha val="19000"/>
                </a:srgbClr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699160"/>
            <a:ext cx="8001000" cy="43220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gray">
          <a:xfrm>
            <a:off x="0" y="0"/>
            <a:ext cx="9144000" cy="572040"/>
          </a:xfrm>
          <a:prstGeom prst="rect">
            <a:avLst/>
          </a:prstGeom>
          <a:gradFill rotWithShape="1">
            <a:gsLst>
              <a:gs pos="0">
                <a:srgbClr val="81CFEB"/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1639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127120"/>
            <a:ext cx="6096000" cy="317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grpSp>
        <p:nvGrpSpPr>
          <p:cNvPr id="16394" name="Group 31"/>
          <p:cNvGrpSpPr/>
          <p:nvPr userDrawn="1"/>
        </p:nvGrpSpPr>
        <p:grpSpPr bwMode="auto">
          <a:xfrm rot="10800000">
            <a:off x="8382000" y="0"/>
            <a:ext cx="762000" cy="572040"/>
            <a:chOff x="5216" y="628"/>
            <a:chExt cx="546" cy="543"/>
          </a:xfrm>
        </p:grpSpPr>
        <p:sp>
          <p:nvSpPr>
            <p:cNvPr id="1038" name="Rectangle 14"/>
            <p:cNvSpPr>
              <a:spLocks noChangeArrowheads="1"/>
            </p:cNvSpPr>
            <p:nvPr userDrawn="1"/>
          </p:nvSpPr>
          <p:spPr bwMode="gray">
            <a:xfrm rot="-5400000">
              <a:off x="5221" y="630"/>
              <a:ext cx="166" cy="166"/>
            </a:xfrm>
            <a:prstGeom prst="rect">
              <a:avLst/>
            </a:prstGeom>
            <a:solidFill>
              <a:srgbClr val="297CDD">
                <a:alpha val="89999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1039" name="Rectangle 15"/>
            <p:cNvSpPr>
              <a:spLocks noChangeArrowheads="1"/>
            </p:cNvSpPr>
            <p:nvPr userDrawn="1"/>
          </p:nvSpPr>
          <p:spPr bwMode="gray">
            <a:xfrm rot="-5400000">
              <a:off x="5411" y="630"/>
              <a:ext cx="166" cy="166"/>
            </a:xfrm>
            <a:prstGeom prst="rect">
              <a:avLst/>
            </a:prstGeom>
            <a:solidFill>
              <a:srgbClr val="297CDD">
                <a:alpha val="60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3" name="Rectangle 16"/>
            <p:cNvSpPr>
              <a:spLocks noChangeArrowheads="1"/>
            </p:cNvSpPr>
            <p:nvPr userDrawn="1"/>
          </p:nvSpPr>
          <p:spPr bwMode="gray">
            <a:xfrm rot="-5400000">
              <a:off x="5595" y="627"/>
              <a:ext cx="165" cy="168"/>
            </a:xfrm>
            <a:prstGeom prst="rect">
              <a:avLst/>
            </a:prstGeom>
            <a:solidFill>
              <a:srgbClr val="297CDD">
                <a:alpha val="85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4" name="Rectangle 17"/>
            <p:cNvSpPr>
              <a:spLocks noChangeArrowheads="1"/>
            </p:cNvSpPr>
            <p:nvPr userDrawn="1"/>
          </p:nvSpPr>
          <p:spPr bwMode="gray">
            <a:xfrm rot="-5400000">
              <a:off x="5406" y="815"/>
              <a:ext cx="166" cy="168"/>
            </a:xfrm>
            <a:prstGeom prst="rect">
              <a:avLst/>
            </a:prstGeom>
            <a:solidFill>
              <a:srgbClr val="297CDD"/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1042" name="Rectangle 18"/>
            <p:cNvSpPr>
              <a:spLocks noChangeArrowheads="1"/>
            </p:cNvSpPr>
            <p:nvPr userDrawn="1"/>
          </p:nvSpPr>
          <p:spPr bwMode="gray">
            <a:xfrm rot="-5400000">
              <a:off x="5226" y="860"/>
              <a:ext cx="167" cy="165"/>
            </a:xfrm>
            <a:prstGeom prst="rect">
              <a:avLst/>
            </a:prstGeom>
            <a:solidFill>
              <a:srgbClr val="297CDD">
                <a:alpha val="60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1043" name="Rectangle 19"/>
            <p:cNvSpPr>
              <a:spLocks noChangeArrowheads="1"/>
            </p:cNvSpPr>
            <p:nvPr userDrawn="1"/>
          </p:nvSpPr>
          <p:spPr bwMode="gray">
            <a:xfrm rot="-5400000">
              <a:off x="5235" y="1058"/>
              <a:ext cx="167" cy="165"/>
            </a:xfrm>
            <a:prstGeom prst="rect">
              <a:avLst/>
            </a:prstGeom>
            <a:solidFill>
              <a:srgbClr val="297CDD">
                <a:alpha val="89999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</p:grpSp>
      <p:sp>
        <p:nvSpPr>
          <p:cNvPr id="1050" name="Rectangle 26"/>
          <p:cNvSpPr>
            <a:spLocks noChangeArrowheads="1"/>
          </p:cNvSpPr>
          <p:nvPr userDrawn="1"/>
        </p:nvSpPr>
        <p:spPr bwMode="gray">
          <a:xfrm>
            <a:off x="269875" y="0"/>
            <a:ext cx="284163" cy="5746883"/>
          </a:xfrm>
          <a:prstGeom prst="rect">
            <a:avLst/>
          </a:prstGeom>
          <a:solidFill>
            <a:srgbClr val="4A9ACC">
              <a:alpha val="80000"/>
            </a:srgbClr>
          </a:soli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1051" name="Rectangle 27"/>
          <p:cNvSpPr>
            <a:spLocks noChangeArrowheads="1"/>
          </p:cNvSpPr>
          <p:nvPr userDrawn="1"/>
        </p:nvSpPr>
        <p:spPr bwMode="gray">
          <a:xfrm>
            <a:off x="-12700" y="0"/>
            <a:ext cx="330200" cy="5742911"/>
          </a:xfrm>
          <a:prstGeom prst="rect">
            <a:avLst/>
          </a:prstGeom>
          <a:gradFill rotWithShape="1">
            <a:gsLst>
              <a:gs pos="0">
                <a:srgbClr val="4A9ACC">
                  <a:gamma/>
                  <a:shade val="28627"/>
                  <a:invGamma/>
                </a:srgbClr>
              </a:gs>
              <a:gs pos="100000">
                <a:srgbClr val="4A9ACC"/>
              </a:gs>
            </a:gsLst>
            <a:lin ang="18900000" scaled="1"/>
          </a:gra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1052" name="Rectangle 28"/>
          <p:cNvSpPr>
            <a:spLocks noChangeArrowheads="1"/>
          </p:cNvSpPr>
          <p:nvPr userDrawn="1"/>
        </p:nvSpPr>
        <p:spPr bwMode="gray">
          <a:xfrm>
            <a:off x="749300" y="19863"/>
            <a:ext cx="71438" cy="5732317"/>
          </a:xfrm>
          <a:prstGeom prst="rect">
            <a:avLst/>
          </a:prstGeom>
          <a:solidFill>
            <a:srgbClr val="4A9ACC">
              <a:alpha val="20000"/>
            </a:srgbClr>
          </a:soli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1053" name="Rectangle 29"/>
          <p:cNvSpPr>
            <a:spLocks noChangeArrowheads="1"/>
          </p:cNvSpPr>
          <p:nvPr userDrawn="1"/>
        </p:nvSpPr>
        <p:spPr bwMode="gray">
          <a:xfrm>
            <a:off x="508000" y="0"/>
            <a:ext cx="168275" cy="5727021"/>
          </a:xfrm>
          <a:prstGeom prst="rect">
            <a:avLst/>
          </a:prstGeom>
          <a:solidFill>
            <a:srgbClr val="4A9ACC">
              <a:alpha val="53999"/>
            </a:srgbClr>
          </a:soli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1054" name="Rectangle 30"/>
          <p:cNvSpPr>
            <a:spLocks noChangeArrowheads="1"/>
          </p:cNvSpPr>
          <p:nvPr userDrawn="1"/>
        </p:nvSpPr>
        <p:spPr bwMode="gray">
          <a:xfrm>
            <a:off x="685800" y="0"/>
            <a:ext cx="114300" cy="5732318"/>
          </a:xfrm>
          <a:prstGeom prst="rect">
            <a:avLst/>
          </a:prstGeom>
          <a:solidFill>
            <a:srgbClr val="4A9ACC">
              <a:alpha val="37000"/>
            </a:srgbClr>
          </a:soli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/>
  <p:timing>
    <p:tnLst>
      <p:par>
        <p:cTn id="1" dur="indefinite" restart="never" nodeType="tmRoot"/>
      </p:par>
    </p:tnLst>
  </p:timing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7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9pPr>
    </p:titleStyle>
    <p:bodyStyle>
      <a:lvl1pPr marL="285750" indent="-285750" algn="l" rtl="0" eaLnBrk="0" fontAlgn="base" hangingPunct="0">
        <a:spcBef>
          <a:spcPts val="80"/>
        </a:spcBef>
        <a:spcAft>
          <a:spcPct val="0"/>
        </a:spcAft>
        <a:buChar char="•"/>
        <a:defRPr sz="2670">
          <a:solidFill>
            <a:schemeClr val="tx1"/>
          </a:solidFill>
          <a:latin typeface="+mn-lt"/>
          <a:ea typeface="+mn-ea"/>
          <a:cs typeface="+mn-cs"/>
        </a:defRPr>
      </a:lvl1pPr>
      <a:lvl2pPr marL="619760" indent="-238125" algn="l" rtl="0" eaLnBrk="0" fontAlgn="base" hangingPunct="0">
        <a:spcBef>
          <a:spcPts val="80"/>
        </a:spcBef>
        <a:spcAft>
          <a:spcPct val="0"/>
        </a:spcAft>
        <a:buChar char="–"/>
        <a:defRPr sz="2335">
          <a:solidFill>
            <a:schemeClr val="tx1"/>
          </a:solidFill>
          <a:latin typeface="+mn-lt"/>
          <a:ea typeface="+mn-ea"/>
        </a:defRPr>
      </a:lvl2pPr>
      <a:lvl3pPr marL="953135" indent="-190500" algn="l" rtl="0" eaLnBrk="0" fontAlgn="base" hangingPunct="0">
        <a:spcBef>
          <a:spcPts val="8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334770" indent="-190500" algn="l" rtl="0" eaLnBrk="0" fontAlgn="base" hangingPunct="0">
        <a:spcBef>
          <a:spcPts val="80"/>
        </a:spcBef>
        <a:spcAft>
          <a:spcPct val="0"/>
        </a:spcAft>
        <a:buChar char="–"/>
        <a:defRPr sz="1670">
          <a:solidFill>
            <a:schemeClr val="tx1"/>
          </a:solidFill>
          <a:latin typeface="+mn-lt"/>
          <a:ea typeface="+mn-ea"/>
        </a:defRPr>
      </a:lvl4pPr>
      <a:lvl5pPr marL="1716405" indent="-190500" algn="l" rtl="0" eaLnBrk="0" fontAlgn="base" hangingPunct="0">
        <a:spcBef>
          <a:spcPts val="80"/>
        </a:spcBef>
        <a:spcAft>
          <a:spcPct val="0"/>
        </a:spcAft>
        <a:buChar char="»"/>
        <a:defRPr sz="1670">
          <a:solidFill>
            <a:schemeClr val="tx1"/>
          </a:solidFill>
          <a:latin typeface="+mn-lt"/>
          <a:ea typeface="+mn-ea"/>
        </a:defRPr>
      </a:lvl5pPr>
      <a:lvl6pPr marL="2097405" indent="-190500" algn="l" rtl="0" fontAlgn="base">
        <a:spcBef>
          <a:spcPts val="80"/>
        </a:spcBef>
        <a:spcAft>
          <a:spcPct val="0"/>
        </a:spcAft>
        <a:buChar char="»"/>
        <a:defRPr sz="1670">
          <a:solidFill>
            <a:schemeClr val="tx1"/>
          </a:solidFill>
          <a:latin typeface="+mn-lt"/>
          <a:ea typeface="+mn-ea"/>
        </a:defRPr>
      </a:lvl6pPr>
      <a:lvl7pPr marL="2479040" indent="-190500" algn="l" rtl="0" fontAlgn="base">
        <a:spcBef>
          <a:spcPts val="80"/>
        </a:spcBef>
        <a:spcAft>
          <a:spcPct val="0"/>
        </a:spcAft>
        <a:buChar char="»"/>
        <a:defRPr sz="1670">
          <a:solidFill>
            <a:schemeClr val="tx1"/>
          </a:solidFill>
          <a:latin typeface="+mn-lt"/>
          <a:ea typeface="+mn-ea"/>
        </a:defRPr>
      </a:lvl7pPr>
      <a:lvl8pPr marL="2860040" indent="-190500" algn="l" rtl="0" fontAlgn="base">
        <a:spcBef>
          <a:spcPts val="80"/>
        </a:spcBef>
        <a:spcAft>
          <a:spcPct val="0"/>
        </a:spcAft>
        <a:buChar char="»"/>
        <a:defRPr sz="1670">
          <a:solidFill>
            <a:schemeClr val="tx1"/>
          </a:solidFill>
          <a:latin typeface="+mn-lt"/>
          <a:ea typeface="+mn-ea"/>
        </a:defRPr>
      </a:lvl8pPr>
      <a:lvl9pPr marL="3241675" indent="-190500" algn="l" rtl="0" fontAlgn="base">
        <a:spcBef>
          <a:spcPts val="80"/>
        </a:spcBef>
        <a:spcAft>
          <a:spcPct val="0"/>
        </a:spcAft>
        <a:buChar char="»"/>
        <a:defRPr sz="167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2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5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690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790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954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5117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emf"/><Relationship Id="rId1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emf"/><Relationship Id="rId1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3719830" y="2548255"/>
            <a:ext cx="5185410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600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600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en-US" sz="3600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 数据分析软件介绍</a:t>
            </a:r>
            <a:endParaRPr lang="zh-CN" altLang="en-US" sz="3600">
              <a:solidFill>
                <a:schemeClr val="accent2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  <p:transition advTm="23922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1440"/>
            <a:ext cx="5581650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2.2 Python语言介绍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901065"/>
            <a:ext cx="33750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2.2.2  Python的功能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360" y="1631315"/>
            <a:ext cx="8049260" cy="313753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1440"/>
            <a:ext cx="5581650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2.2 Python语言介绍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901065"/>
            <a:ext cx="41313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ea"/>
              </a:rPr>
              <a:t>2.2.2.3  Python的库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360" y="1950720"/>
            <a:ext cx="7896860" cy="1516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035" y="643255"/>
            <a:ext cx="7062470" cy="504317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1440"/>
            <a:ext cx="5581650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2.2 Python语言介绍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901065"/>
            <a:ext cx="38950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2.2.3  Python编程环境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670" y="1442720"/>
            <a:ext cx="7846695" cy="1935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1841500"/>
            <a:ext cx="7988300" cy="354838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1440"/>
            <a:ext cx="5581650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2.2 Python语言介绍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901065"/>
            <a:ext cx="47879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ea"/>
              </a:rPr>
              <a:t>2.2.3.1  Python基础编程环境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360" y="1732915"/>
            <a:ext cx="8039100" cy="166878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1440"/>
            <a:ext cx="5581650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2.2 Python语言介绍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901065"/>
            <a:ext cx="47879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ea"/>
              </a:rPr>
              <a:t>2.2.3.2  Anaconda计算发行包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0130" y="1476375"/>
            <a:ext cx="7911465" cy="2447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46760"/>
            <a:ext cx="8122920" cy="485267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87400" y="91440"/>
            <a:ext cx="592899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2.3 Python数据分析平台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295" y="1337945"/>
            <a:ext cx="8021320" cy="627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95" y="2323465"/>
            <a:ext cx="8087995" cy="123126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87400" y="91440"/>
            <a:ext cx="592899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2.3 Python数据分析平台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901065"/>
            <a:ext cx="41922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2.3.1  Jupyter数据分析平台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2040" y="1443990"/>
            <a:ext cx="7940040" cy="16231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" y="3135630"/>
            <a:ext cx="7940040" cy="215265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87400" y="91440"/>
            <a:ext cx="592899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2.3 Python数据分析平台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5360" y="748665"/>
            <a:ext cx="53587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ea"/>
              </a:rPr>
              <a:t>2.3.1.2  Jupyter Notebook的使用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360" y="1132840"/>
            <a:ext cx="8025765" cy="12388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2371725"/>
            <a:ext cx="7910830" cy="325501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87400" y="91440"/>
            <a:ext cx="592899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2.3 Python数据分析平台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5360" y="748665"/>
            <a:ext cx="53587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ea"/>
              </a:rPr>
              <a:t>2.3.1.2  Jupyter Notebook的使用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370" y="1209040"/>
            <a:ext cx="7908290" cy="26479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5" y="697230"/>
            <a:ext cx="6963410" cy="493331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87400" y="91440"/>
            <a:ext cx="592899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2.3 Python数据分析平台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5360" y="748665"/>
            <a:ext cx="53587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ea"/>
              </a:rPr>
              <a:t>2.3.1.2  Jupyter Notebook的使用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0" y="650580"/>
            <a:ext cx="6610985" cy="507047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1440"/>
            <a:ext cx="389445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本章思维导图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38185" y="363855"/>
            <a:ext cx="84455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 b="1">
                <a:solidFill>
                  <a:srgbClr val="CCFF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王   斌   会</a:t>
            </a:r>
            <a:endParaRPr lang="zh-CN" altLang="en-US" sz="1000" b="1">
              <a:solidFill>
                <a:srgbClr val="CCFF33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5225" y="664845"/>
            <a:ext cx="7616825" cy="503809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87400" y="91440"/>
            <a:ext cx="592899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2.3 Python数据分析平台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5360" y="901065"/>
            <a:ext cx="53587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ea"/>
              </a:rPr>
              <a:t>2.2.1.3  Jupyter Notebook的优点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0450" y="1437640"/>
            <a:ext cx="7867015" cy="2148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3662680"/>
            <a:ext cx="7876540" cy="177673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87400" y="91440"/>
            <a:ext cx="592899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2.3 Python数据分析平台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901065"/>
            <a:ext cx="41922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2.3.2  Python在线分析平台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360" y="1430655"/>
            <a:ext cx="7833360" cy="1017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2635885"/>
            <a:ext cx="7809230" cy="866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715" y="652145"/>
            <a:ext cx="6771005" cy="505142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87400" y="91440"/>
            <a:ext cx="592899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2.3 Python数据分析平台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5360" y="901065"/>
            <a:ext cx="53587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ea"/>
              </a:rPr>
              <a:t>2.2.3.2  在线Jupyter Notebook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670" y="1863725"/>
            <a:ext cx="7903845" cy="915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685165"/>
            <a:ext cx="6039485" cy="499173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87400" y="91440"/>
            <a:ext cx="592899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2.3 Python数据分析平台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5360" y="901065"/>
            <a:ext cx="53587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ea"/>
              </a:rPr>
              <a:t>2.2.3.2  在线Jupyter Notebook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7755" y="1361440"/>
            <a:ext cx="7949565" cy="12039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5" y="2700020"/>
            <a:ext cx="7865745" cy="281241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87400" y="91440"/>
            <a:ext cx="592899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2.3 Python数据分析平台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5360" y="901065"/>
            <a:ext cx="53587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ea"/>
              </a:rPr>
              <a:t>2.2.3.2  在线Jupyter Notebook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0" y="1443355"/>
            <a:ext cx="7883525" cy="8769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2396490"/>
            <a:ext cx="7259320" cy="327914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87400" y="91440"/>
            <a:ext cx="592899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2.4 Python编程入门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901065"/>
            <a:ext cx="41922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2.4.1  Python的工作目录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" y="1361440"/>
            <a:ext cx="7967980" cy="870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85" y="2378710"/>
            <a:ext cx="8107045" cy="225933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87400" y="91440"/>
            <a:ext cx="592899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2.4 Python编程入门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6155" y="790575"/>
            <a:ext cx="41922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2.4.2  Python分析包（库）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2995" y="1377315"/>
            <a:ext cx="7882255" cy="1543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" y="3387725"/>
            <a:ext cx="7882255" cy="54546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87400" y="91440"/>
            <a:ext cx="592899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2.4 Python编程入门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6155" y="790575"/>
            <a:ext cx="41922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2.4.2  Python分析包（库）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" y="1337310"/>
            <a:ext cx="7963535" cy="409511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87400" y="91440"/>
            <a:ext cx="592899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2.4 Python编程入门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6155" y="790575"/>
            <a:ext cx="41922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2.4.2  Python分析包（库）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605" y="1324610"/>
            <a:ext cx="7890510" cy="380238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87400" y="91440"/>
            <a:ext cx="592899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2.4 Python编程入门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6155" y="790575"/>
            <a:ext cx="41922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2.4.2  Python分析包（库）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930" y="1250950"/>
            <a:ext cx="7910195" cy="885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25" y="2165985"/>
            <a:ext cx="6768465" cy="25990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5" y="4841240"/>
            <a:ext cx="8243570" cy="75819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1440"/>
            <a:ext cx="5581650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2.1 数据分析软件简介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5220" y="929005"/>
            <a:ext cx="7845425" cy="6508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" y="1735455"/>
            <a:ext cx="7802245" cy="1183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810" y="3010535"/>
            <a:ext cx="7739380" cy="8178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050" y="4062095"/>
            <a:ext cx="7809865" cy="115189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87400" y="91440"/>
            <a:ext cx="592899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2.4 Python编程入门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6155" y="790575"/>
            <a:ext cx="41922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2.4.2  Python分析包（库）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2430" y="1366520"/>
            <a:ext cx="5955665" cy="23031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35" y="3785870"/>
            <a:ext cx="7807325" cy="164274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87400" y="91440"/>
            <a:ext cx="592899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2.4 Python编程入门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901065"/>
            <a:ext cx="41922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2.4.3  Python中的数据管理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2495" y="1687195"/>
            <a:ext cx="8110855" cy="183261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  <p:transition advTm="5703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1440"/>
            <a:ext cx="5581650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2.1 数据分析软件简介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7745" y="781050"/>
            <a:ext cx="7978775" cy="11804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45" y="2061845"/>
            <a:ext cx="7988935" cy="1511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45" y="3729355"/>
            <a:ext cx="7975600" cy="150495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1440"/>
            <a:ext cx="5581650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2.1 数据分析软件简介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220" y="1035685"/>
            <a:ext cx="8220710" cy="1528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20" y="2783840"/>
            <a:ext cx="8164830" cy="222059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1440"/>
            <a:ext cx="5581650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2.2 Python语言介绍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901065"/>
            <a:ext cx="33750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2.2.1  Python简介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760" y="1361440"/>
            <a:ext cx="7925435" cy="955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20" y="2482850"/>
            <a:ext cx="7884795" cy="869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70" y="3503930"/>
            <a:ext cx="7919085" cy="182753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1440"/>
            <a:ext cx="5581650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2.2 Python语言介绍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901065"/>
            <a:ext cx="33750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2.2.1  Python简介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360" y="1471930"/>
            <a:ext cx="8053705" cy="6140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05" y="2174240"/>
            <a:ext cx="8074660" cy="5568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155" y="669290"/>
            <a:ext cx="6143625" cy="504380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1440"/>
            <a:ext cx="5581650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2.2 Python语言介绍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901065"/>
            <a:ext cx="33750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2.2.2  Python的功能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0" y="1427480"/>
            <a:ext cx="7877175" cy="1012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2545080"/>
            <a:ext cx="7833360" cy="211582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1440"/>
            <a:ext cx="5581650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2.2 Python语言介绍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901065"/>
            <a:ext cx="33750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2.2.2  Python的功能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6985" y="91440"/>
            <a:ext cx="641350" cy="550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zh-CN"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章数据分析软件介绍</a:t>
            </a:r>
            <a:endParaRPr lang="zh-CN" altLang="zh-CN"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360" y="1424305"/>
            <a:ext cx="8049895" cy="385445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华文中宋"/>
        <a:cs typeface=""/>
      </a:majorFont>
      <a:minorFont>
        <a:latin typeface="Arial"/>
        <a:ea typeface="宋体"/>
        <a:cs typeface=""/>
      </a:minorFont>
    </a:fontScheme>
    <a:fmtScheme name="顶峰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1307</Words>
  <Application>WPS 演示</Application>
  <PresentationFormat>自定义</PresentationFormat>
  <Paragraphs>176</Paragraphs>
  <Slides>32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Arial</vt:lpstr>
      <vt:lpstr>宋体</vt:lpstr>
      <vt:lpstr>Wingdings</vt:lpstr>
      <vt:lpstr>华文中宋</vt:lpstr>
      <vt:lpstr>微软雅黑</vt:lpstr>
      <vt:lpstr>楷体</vt:lpstr>
      <vt:lpstr>华文隶书</vt:lpstr>
      <vt:lpstr>华文楷体</vt:lpstr>
      <vt:lpstr>华文新魏</vt:lpstr>
      <vt:lpstr>Calibri</vt:lpstr>
      <vt:lpstr>隶书</vt:lpstr>
      <vt:lpstr>Arial Unicode MS</vt:lpstr>
      <vt:lpstr>默认设计模板</vt:lpstr>
      <vt:lpstr>PowerPoint 演示文稿</vt:lpstr>
      <vt:lpstr>本章思维导图</vt:lpstr>
      <vt:lpstr>2.1 数据分析软件简介</vt:lpstr>
      <vt:lpstr>2.1 数据分析软件简介</vt:lpstr>
      <vt:lpstr>2.1 数据分析软件简介</vt:lpstr>
      <vt:lpstr>2.2 Python语言介绍</vt:lpstr>
      <vt:lpstr>2.2 Python语言介绍</vt:lpstr>
      <vt:lpstr>2.2 Python语言介绍</vt:lpstr>
      <vt:lpstr>2.2 Python语言介绍</vt:lpstr>
      <vt:lpstr>2.2 Python语言介绍</vt:lpstr>
      <vt:lpstr>2.2 Python语言介绍</vt:lpstr>
      <vt:lpstr>2.2 Python语言介绍</vt:lpstr>
      <vt:lpstr>2.2 Python语言介绍</vt:lpstr>
      <vt:lpstr>2.2 Python语言介绍</vt:lpstr>
      <vt:lpstr>2.3 Python数据分析平台</vt:lpstr>
      <vt:lpstr>2.3 Python数据分析平台</vt:lpstr>
      <vt:lpstr>2.3 Python数据分析平台</vt:lpstr>
      <vt:lpstr>2.3 Python数据分析平台</vt:lpstr>
      <vt:lpstr>2.3 Python数据分析平台</vt:lpstr>
      <vt:lpstr>2.3 Python数据分析平台</vt:lpstr>
      <vt:lpstr>2.3 Python数据分析平台</vt:lpstr>
      <vt:lpstr>2.3 Python数据分析平台</vt:lpstr>
      <vt:lpstr>2.3 Python数据分析平台</vt:lpstr>
      <vt:lpstr>2.3 Python数据分析平台</vt:lpstr>
      <vt:lpstr>2.4 Python编程入门</vt:lpstr>
      <vt:lpstr>2.4 Python编程入门</vt:lpstr>
      <vt:lpstr>2.4 Python编程入门</vt:lpstr>
      <vt:lpstr>2.4 Python编程入门</vt:lpstr>
      <vt:lpstr>2.4 Python编程入门</vt:lpstr>
      <vt:lpstr>2.4 Python编程入门</vt:lpstr>
      <vt:lpstr>2.4 Python编程入门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wbh</cp:lastModifiedBy>
  <cp:revision>940</cp:revision>
  <cp:lastPrinted>2113-01-01T00:00:00Z</cp:lastPrinted>
  <dcterms:created xsi:type="dcterms:W3CDTF">2113-01-01T00:00:00Z</dcterms:created>
  <dcterms:modified xsi:type="dcterms:W3CDTF">2019-02-23T03:02:40Z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RubyTemplateID">
    <vt:lpwstr>8</vt:lpwstr>
  </property>
  <property fmtid="{D5CDD505-2E9C-101B-9397-08002B2CF9AE}" pid="4" name="KSOProductBuildVer">
    <vt:lpwstr>2052-11.1.0.8214</vt:lpwstr>
  </property>
</Properties>
</file>